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147478164" r:id="rId2"/>
    <p:sldId id="259" r:id="rId3"/>
    <p:sldId id="2147478147" r:id="rId4"/>
    <p:sldId id="2147478149" r:id="rId5"/>
    <p:sldId id="2147478148" r:id="rId6"/>
    <p:sldId id="2147478169" r:id="rId7"/>
    <p:sldId id="2147478170" r:id="rId8"/>
    <p:sldId id="2147478171" r:id="rId9"/>
    <p:sldId id="2147478172" r:id="rId10"/>
    <p:sldId id="2147478173" r:id="rId11"/>
    <p:sldId id="2147478174" r:id="rId12"/>
    <p:sldId id="2147478168" r:id="rId13"/>
    <p:sldId id="2147478146" r:id="rId14"/>
    <p:sldId id="262" r:id="rId15"/>
    <p:sldId id="2147478165" r:id="rId16"/>
    <p:sldId id="2147478166" r:id="rId17"/>
    <p:sldId id="258" r:id="rId18"/>
    <p:sldId id="260" r:id="rId19"/>
    <p:sldId id="2147478150" r:id="rId20"/>
    <p:sldId id="2147478151" r:id="rId21"/>
    <p:sldId id="2147478152" r:id="rId22"/>
    <p:sldId id="2147478158" r:id="rId23"/>
    <p:sldId id="2147478154" r:id="rId24"/>
    <p:sldId id="2147478157" r:id="rId25"/>
    <p:sldId id="2147478155" r:id="rId26"/>
    <p:sldId id="2147478156" r:id="rId27"/>
    <p:sldId id="2147478153" r:id="rId28"/>
    <p:sldId id="2147478159" r:id="rId29"/>
    <p:sldId id="2147478160" r:id="rId30"/>
    <p:sldId id="26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0C99EE2-F995-AAEA-F055-44818D077CCE}" name="Locksley Kolakowski (brickred system inc)" initials="LK(si" userId="S::v-locksleyk@microsoft.com::570b8c2e-3152-4eee-9243-decad6b5616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736" autoAdjust="0"/>
  </p:normalViewPr>
  <p:slideViewPr>
    <p:cSldViewPr snapToGrid="0">
      <p:cViewPr varScale="1">
        <p:scale>
          <a:sx n="57" d="100"/>
          <a:sy n="57" d="100"/>
        </p:scale>
        <p:origin x="6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14B5D-D925-4336-A545-B2DADA9DA60E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FEDA3-0A09-4F7B-A69A-78F5DB79D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00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BBE70-8E1F-7CD5-9963-42B68BBC5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2888EC-2467-AF45-0557-710975C09F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37CBC6-E585-87F9-4B93-081E2DB20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1704E-78D8-3431-384D-6C504B5465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EDA3-0A09-4F7B-A69A-78F5DB79DB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81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EDA3-0A09-4F7B-A69A-78F5DB79DB1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73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approach is to first use a clustering algorithm and then apply the </a:t>
            </a:r>
            <a:r>
              <a:rPr lang="en-US" b="1" dirty="0"/>
              <a:t>Density-Adaptive Alpha 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EDA3-0A09-4F7B-A69A-78F5DB79DB1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59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Clustering the data first helps isolate regions of similar spatial patterns, enabling the density-adaptive alpha shape to better capture localized boundary variations and reduce the influence of noise or distant outliers.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EDA3-0A09-4F7B-A69A-78F5DB79DB1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54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EDA3-0A09-4F7B-A69A-78F5DB79DB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44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3+ days and at lease on set of sequential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EDA3-0A09-4F7B-A69A-78F5DB79DB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839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EDA3-0A09-4F7B-A69A-78F5DB79DB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46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EDA3-0A09-4F7B-A69A-78F5DB79DB1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75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match_histograms</a:t>
            </a:r>
            <a:r>
              <a:rPr lang="en-US" dirty="0"/>
              <a:t> function adjusts the distribution of pixel values in one image (the </a:t>
            </a:r>
            <a:r>
              <a:rPr lang="en-US" b="1" dirty="0"/>
              <a:t>source image</a:t>
            </a:r>
            <a:r>
              <a:rPr lang="en-US" dirty="0"/>
              <a:t>) to match the distribution of pixel values in another image (the </a:t>
            </a:r>
            <a:r>
              <a:rPr lang="en-US" b="1" dirty="0"/>
              <a:t>reference image</a:t>
            </a:r>
            <a:r>
              <a:rPr lang="en-US" dirty="0"/>
              <a:t>). This is often used in image processing to make two images more comparable, especially when they have different lighting conditions, contrast, or sensor characteristics.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EDA3-0A09-4F7B-A69A-78F5DB79DB1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31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EDA3-0A09-4F7B-A69A-78F5DB79DB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36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adjusting alpha involves balancing the level of detail you want to preserve (precision) against the need for a cleaner, more interpretable representation of the data’s overall distribution (generalizability).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EDA3-0A09-4F7B-A69A-78F5DB79DB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8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FEDA3-0A09-4F7B-A69A-78F5DB79DB1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33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309F-723A-4ABA-94EA-4BFC793F70E6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040A-940A-47BB-B75D-FFAF69C17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82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309F-723A-4ABA-94EA-4BFC793F70E6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040A-940A-47BB-B75D-FFAF69C17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25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309F-723A-4ABA-94EA-4BFC793F70E6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040A-940A-47BB-B75D-FFAF69C17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96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309F-723A-4ABA-94EA-4BFC793F70E6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040A-940A-47BB-B75D-FFAF69C17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52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309F-723A-4ABA-94EA-4BFC793F70E6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040A-940A-47BB-B75D-FFAF69C17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22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309F-723A-4ABA-94EA-4BFC793F70E6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040A-940A-47BB-B75D-FFAF69C17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2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309F-723A-4ABA-94EA-4BFC793F70E6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040A-940A-47BB-B75D-FFAF69C17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309F-723A-4ABA-94EA-4BFC793F70E6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040A-940A-47BB-B75D-FFAF69C17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28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309F-723A-4ABA-94EA-4BFC793F70E6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040A-940A-47BB-B75D-FFAF69C17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00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309F-723A-4ABA-94EA-4BFC793F70E6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040A-940A-47BB-B75D-FFAF69C17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92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309F-723A-4ABA-94EA-4BFC793F70E6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040A-940A-47BB-B75D-FFAF69C17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6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BEA309F-723A-4ABA-94EA-4BFC793F70E6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9CE040A-940A-47BB-B75D-FFAF69C17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472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8BE54-D55F-BA94-74C4-0B087ADE3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908AC-8681-7D5F-8B2A-77B0D4AE0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7423876" cy="2852737"/>
          </a:xfrm>
        </p:spPr>
        <p:txBody>
          <a:bodyPr/>
          <a:lstStyle/>
          <a:p>
            <a:r>
              <a:rPr lang="en-US" sz="6000" dirty="0"/>
              <a:t>NIROPS Perimeter Data Cleaning Initiative</a:t>
            </a:r>
          </a:p>
        </p:txBody>
      </p:sp>
    </p:spTree>
    <p:extLst>
      <p:ext uri="{BB962C8B-B14F-4D97-AF65-F5344CB8AC3E}">
        <p14:creationId xmlns:p14="http://schemas.microsoft.com/office/powerpoint/2010/main" val="389184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01F11-5348-F80D-222B-09AD2CBD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65BE6-E499-A07C-6217-DB3B50906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31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EAD97-1B7D-A182-CA2E-D2692EEBE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EA2FB-9BE1-02CF-57B7-C3FC5433E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60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0760-C17B-5B0A-6066-C779BFF5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Automated Fire Perimeter Generation from Infrared Imagery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DA8EF-841A-2C3D-0C93-CB768E237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474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89A3E-4CA8-E6FE-2565-3128157B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Infrared Interpreters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2FCF2-969A-5AC2-1102-72B1FAB8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02" y="1940325"/>
            <a:ext cx="4663032" cy="3595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573935-C028-728F-4C48-73D6A7D87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867" y="1940325"/>
            <a:ext cx="4652199" cy="359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03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A613-997E-9A8F-EFCC-E1C18CA6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Motivation and potential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B6471-2C09-2E3B-8B86-67229537F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7097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1) </a:t>
            </a:r>
            <a:r>
              <a:rPr lang="en-US" b="1" dirty="0"/>
              <a:t>Automation</a:t>
            </a:r>
            <a:r>
              <a:rPr lang="en-US" dirty="0"/>
              <a:t> can mean </a:t>
            </a:r>
            <a:r>
              <a:rPr lang="en-US" b="1" dirty="0"/>
              <a:t>standardization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2) Reduces interpreter fatigue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3) May be easy to identify burning pixels but difficult to transform them into meaningful perimeters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143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8B3A-CA32-554F-7D29-9DDD6DB8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0112"/>
            <a:ext cx="10515600" cy="1857776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Objective: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This project processes imagery through a deep learning model to generate predictions, which are then transformed using an adaptive alpha shape technique to create vector shapefiles required for management applications.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BFD34-A42B-4BC4-BD86-8B69BF038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357" y="6045687"/>
            <a:ext cx="2909209" cy="61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92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7E1A7-2BC3-E2E6-AFA5-9472306B9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29387-0B07-2B6C-584E-A759C4A9D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Infrared Interpreters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5EFDF2-C055-4470-5DB4-716FA5BAC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02" y="1940325"/>
            <a:ext cx="4663032" cy="3595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4FB3A9-BD38-299C-B85F-DFE0A0382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867" y="1940325"/>
            <a:ext cx="4652199" cy="359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2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818723-448C-9114-A591-8269E111B0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6988"/>
          <a:stretch/>
        </p:blipFill>
        <p:spPr>
          <a:xfrm>
            <a:off x="121333" y="143219"/>
            <a:ext cx="6507000" cy="3635566"/>
          </a:xfrm>
          <a:prstGeom prst="rect">
            <a:avLst/>
          </a:prstGeom>
        </p:spPr>
      </p:pic>
      <p:pic>
        <p:nvPicPr>
          <p:cNvPr id="3074" name="Picture 2" descr="0">
            <a:extLst>
              <a:ext uri="{FF2B5EF4-FFF2-40B4-BE49-F238E27FC236}">
                <a16:creationId xmlns:a16="http://schemas.microsoft.com/office/drawing/2014/main" id="{88AD730E-7008-F945-5C38-0A292A749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925" y="0"/>
            <a:ext cx="5426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0FD037-2B1D-3DF6-6436-72F75735D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33" y="3778785"/>
            <a:ext cx="6367996" cy="23858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0E4C91-62CA-C099-D3D5-71CD4EA86BB3}"/>
              </a:ext>
            </a:extLst>
          </p:cNvPr>
          <p:cNvSpPr txBox="1"/>
          <p:nvPr/>
        </p:nvSpPr>
        <p:spPr>
          <a:xfrm>
            <a:off x="180629" y="6256421"/>
            <a:ext cx="3164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Pixel values </a:t>
            </a:r>
            <a:r>
              <a:rPr lang="en-US" b="1" dirty="0"/>
              <a:t>inside</a:t>
            </a:r>
            <a:r>
              <a:rPr lang="en-US" dirty="0"/>
              <a:t> perimeters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E60C9C-03F6-0F9F-7525-78D2E03C860B}"/>
              </a:ext>
            </a:extLst>
          </p:cNvPr>
          <p:cNvSpPr txBox="1"/>
          <p:nvPr/>
        </p:nvSpPr>
        <p:spPr>
          <a:xfrm>
            <a:off x="3374833" y="6256421"/>
            <a:ext cx="3318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Pixel values </a:t>
            </a:r>
            <a:r>
              <a:rPr lang="en-US" b="1" dirty="0"/>
              <a:t>outside</a:t>
            </a:r>
            <a:r>
              <a:rPr lang="en-US" dirty="0"/>
              <a:t> perimeters</a:t>
            </a:r>
          </a:p>
        </p:txBody>
      </p:sp>
    </p:spTree>
    <p:extLst>
      <p:ext uri="{BB962C8B-B14F-4D97-AF65-F5344CB8AC3E}">
        <p14:creationId xmlns:p14="http://schemas.microsoft.com/office/powerpoint/2010/main" val="3856316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BDD32E3-46B3-BE71-76AE-F4C6724AC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58"/>
          <a:stretch/>
        </p:blipFill>
        <p:spPr bwMode="auto">
          <a:xfrm>
            <a:off x="88135" y="110169"/>
            <a:ext cx="6507163" cy="312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DC9ECC-5DC3-5137-FD1B-434005846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26" y="3227776"/>
            <a:ext cx="10973348" cy="363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22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53609-0004-AB13-3AFD-84E9A0415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Alpha Shape Algorithm:</a:t>
            </a:r>
          </a:p>
          <a:p>
            <a:pPr marL="0" indent="0">
              <a:buNone/>
            </a:pPr>
            <a:r>
              <a:rPr lang="en-US" b="1" dirty="0"/>
              <a:t>   Definition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An alpha shape is a generalization of the convex hull. Instead of assuming that all points form the outer boundary of a shape, the alpha shape uses a parameter (alpha) to define the scale of detail in the boundary.</a:t>
            </a:r>
          </a:p>
          <a:p>
            <a:pPr marL="742950" lvl="1" indent="-2857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Larger</a:t>
            </a:r>
            <a:r>
              <a:rPr lang="en-US" dirty="0"/>
              <a:t> alpha values allow for </a:t>
            </a:r>
            <a:r>
              <a:rPr lang="en-US" b="1" dirty="0"/>
              <a:t>tighter fitting boundaries </a:t>
            </a:r>
            <a:r>
              <a:rPr lang="en-US" dirty="0"/>
              <a:t>around points, capturing finer details and concavities.                                                                                  </a:t>
            </a:r>
          </a:p>
          <a:p>
            <a:pPr marL="742950" lvl="1" indent="-2857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Smaller </a:t>
            </a:r>
            <a:r>
              <a:rPr lang="en-US" dirty="0"/>
              <a:t>alpha values result in smoother, more </a:t>
            </a:r>
            <a:r>
              <a:rPr lang="en-US" b="1" dirty="0"/>
              <a:t>generalized shapes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929E4-C3A7-4066-9D91-086303ED8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376" y="278113"/>
            <a:ext cx="5244191" cy="230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6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CB69D-0F21-63C7-D831-989F3CC5A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D6E3A-35B0-DD34-451D-FB5983CD1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012" y="238788"/>
            <a:ext cx="7865354" cy="1325563"/>
          </a:xfrm>
        </p:spPr>
        <p:txBody>
          <a:bodyPr/>
          <a:lstStyle/>
          <a:p>
            <a:r>
              <a:rPr lang="en-US" dirty="0"/>
              <a:t>Database of NIROPS perimeters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C7FC69-C9D5-173F-D3AC-0058E7D2DF68}"/>
              </a:ext>
            </a:extLst>
          </p:cNvPr>
          <p:cNvSpPr txBox="1"/>
          <p:nvPr/>
        </p:nvSpPr>
        <p:spPr>
          <a:xfrm>
            <a:off x="1288882" y="6102345"/>
            <a:ext cx="9614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https://ftp.wildfire.gov/public/incident_specific_data/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D0D72-3078-E1E9-5764-D21EE498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39" y="901570"/>
            <a:ext cx="2616334" cy="5054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C2A053-2640-BB8F-E45F-91692FCE6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012" y="1690688"/>
            <a:ext cx="3073558" cy="25337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55A03B-F584-C507-B5DF-23E096A1B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3609" y="2778640"/>
            <a:ext cx="3908606" cy="302784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9B31CF-FB1A-37FB-507A-817AB0628658}"/>
              </a:ext>
            </a:extLst>
          </p:cNvPr>
          <p:cNvCxnSpPr>
            <a:cxnSpLocks/>
          </p:cNvCxnSpPr>
          <p:nvPr/>
        </p:nvCxnSpPr>
        <p:spPr>
          <a:xfrm>
            <a:off x="2143125" y="2085975"/>
            <a:ext cx="1609725" cy="50482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970D33-E701-E200-6B6E-A26014FDEC07}"/>
              </a:ext>
            </a:extLst>
          </p:cNvPr>
          <p:cNvCxnSpPr>
            <a:cxnSpLocks/>
          </p:cNvCxnSpPr>
          <p:nvPr/>
        </p:nvCxnSpPr>
        <p:spPr>
          <a:xfrm>
            <a:off x="4727928" y="2705165"/>
            <a:ext cx="3777897" cy="125723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281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6342055C-FF11-F73B-C04A-11DAB3DDC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058" y="421548"/>
            <a:ext cx="7217884" cy="601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76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5446C-B079-B83A-93CD-2AFBCF47E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Density-Adaptive Alpha Shapes</a:t>
            </a:r>
            <a:endParaRPr lang="en-US" dirty="0"/>
          </a:p>
        </p:txBody>
      </p:sp>
      <p:pic>
        <p:nvPicPr>
          <p:cNvPr id="8" name="Picture 7" descr="A map of the world&#10;&#10;Description automatically generated">
            <a:extLst>
              <a:ext uri="{FF2B5EF4-FFF2-40B4-BE49-F238E27FC236}">
                <a16:creationId xmlns:a16="http://schemas.microsoft.com/office/drawing/2014/main" id="{226D7070-FAC3-9C53-44B3-2CD4AB555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961" y="1875693"/>
            <a:ext cx="6008077" cy="48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72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422FEE4A-62F7-C3A9-8EAD-3C27494D4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8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A1CA1-FFE2-A404-C5D9-DFC1D43DA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Variable Alpha – Generalizes well in scattered heat regions</a:t>
            </a:r>
          </a:p>
        </p:txBody>
      </p:sp>
      <p:pic>
        <p:nvPicPr>
          <p:cNvPr id="5" name="Content Placeholder 4" descr="A person running i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AAFCC02-40C4-CEA0-C05D-F4A7558BA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542060"/>
            <a:ext cx="10744200" cy="357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93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B86903-9F5B-76B9-B789-1FC25DBA7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4059D9B-2E55-47FE-A188-0F9BD734E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B130F72-1D88-C9AC-203C-B5D1D728E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3600"/>
              <a:t>Variable Alpha – Generalizes well in scattered heat regions</a:t>
            </a:r>
          </a:p>
        </p:txBody>
      </p:sp>
      <p:pic>
        <p:nvPicPr>
          <p:cNvPr id="6" name="Content Placeholder 4" descr="A person running i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6606CA9D-B956-9C5A-4699-2BF7FA3AD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5" t="66282" r="57065" b="16327"/>
          <a:stretch/>
        </p:blipFill>
        <p:spPr>
          <a:xfrm>
            <a:off x="2000856" y="4135366"/>
            <a:ext cx="2370136" cy="219287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Content Placeholder 4" descr="A person running i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F55ADF6-C55C-69F7-A226-16A0197CD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37" t="66554" r="25181" b="16327"/>
          <a:stretch/>
        </p:blipFill>
        <p:spPr>
          <a:xfrm>
            <a:off x="2217446" y="1528121"/>
            <a:ext cx="2153546" cy="2460477"/>
          </a:xfrm>
          <a:prstGeom prst="rect">
            <a:avLst/>
          </a:prstGeom>
        </p:spPr>
      </p:pic>
      <p:pic>
        <p:nvPicPr>
          <p:cNvPr id="8" name="Content Placeholder 4" descr="A person running i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786ACB8D-8435-18D5-0E6F-E06406262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89" t="56207" r="22687" b="30415"/>
          <a:stretch/>
        </p:blipFill>
        <p:spPr>
          <a:xfrm>
            <a:off x="7355856" y="1759961"/>
            <a:ext cx="1851280" cy="1996799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9" name="Content Placeholder 4" descr="A person running i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2A86C62-2BD6-3F89-82EB-C7AE43B49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0" t="56277" r="55638" b="31301"/>
          <a:stretch/>
        </p:blipFill>
        <p:spPr>
          <a:xfrm>
            <a:off x="7140692" y="4474641"/>
            <a:ext cx="2153545" cy="1998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9DF84F-2688-928E-847A-C4DC2065CBC7}"/>
              </a:ext>
            </a:extLst>
          </p:cNvPr>
          <p:cNvSpPr txBox="1"/>
          <p:nvPr/>
        </p:nvSpPr>
        <p:spPr>
          <a:xfrm>
            <a:off x="4773841" y="2758359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Fixed Alpha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32C5C-EABD-0A20-6EB9-816A55E6ABA9}"/>
              </a:ext>
            </a:extLst>
          </p:cNvPr>
          <p:cNvSpPr txBox="1"/>
          <p:nvPr/>
        </p:nvSpPr>
        <p:spPr>
          <a:xfrm>
            <a:off x="4548201" y="4997858"/>
            <a:ext cx="2415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Variable Alpha</a:t>
            </a:r>
          </a:p>
        </p:txBody>
      </p:sp>
    </p:spTree>
    <p:extLst>
      <p:ext uri="{BB962C8B-B14F-4D97-AF65-F5344CB8AC3E}">
        <p14:creationId xmlns:p14="http://schemas.microsoft.com/office/powerpoint/2010/main" val="653252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94339-5E7A-2048-E602-37C54D708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5C36C-5491-7342-EB63-943B1116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920870" cy="1325563"/>
          </a:xfrm>
        </p:spPr>
        <p:txBody>
          <a:bodyPr/>
          <a:lstStyle/>
          <a:p>
            <a:r>
              <a:rPr lang="en-US" dirty="0"/>
              <a:t>Variable Alpha - While also retaining precisions</a:t>
            </a:r>
          </a:p>
        </p:txBody>
      </p:sp>
      <p:pic>
        <p:nvPicPr>
          <p:cNvPr id="8" name="Content Placeholder 4" descr="A person running i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A83E658-E26E-B569-6739-853289CB0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5" t="38408" r="44439" b="52728"/>
          <a:stretch/>
        </p:blipFill>
        <p:spPr>
          <a:xfrm>
            <a:off x="6343428" y="1794663"/>
            <a:ext cx="4437986" cy="4066245"/>
          </a:xfrm>
          <a:prstGeom prst="rect">
            <a:avLst/>
          </a:prstGeom>
        </p:spPr>
      </p:pic>
      <p:pic>
        <p:nvPicPr>
          <p:cNvPr id="9" name="Content Placeholder 4" descr="A person running i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DEBA4DE2-DBDA-0CA6-D565-C8089006C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2" t="38274" r="77810" b="53435"/>
          <a:stretch/>
        </p:blipFill>
        <p:spPr>
          <a:xfrm>
            <a:off x="747049" y="1956391"/>
            <a:ext cx="3913895" cy="362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00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00D09-42D2-6960-EBC7-1F7255E7A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B17B3-62E5-29CF-BDE7-A4AC6BB7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&amp; Retaining Precision</a:t>
            </a:r>
          </a:p>
        </p:txBody>
      </p:sp>
      <p:pic>
        <p:nvPicPr>
          <p:cNvPr id="5" name="Content Placeholder 4" descr="A person running i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8CDF377E-E155-DAC7-6CAE-96412EFF1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8112"/>
            <a:ext cx="10515600" cy="3505200"/>
          </a:xfrm>
        </p:spPr>
      </p:pic>
    </p:spTree>
    <p:extLst>
      <p:ext uri="{BB962C8B-B14F-4D97-AF65-F5344CB8AC3E}">
        <p14:creationId xmlns:p14="http://schemas.microsoft.com/office/powerpoint/2010/main" val="3895628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0687F-B385-46D6-4479-AE11069E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Comparison: Fixed Alpha vs. Variable Alpha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37DC022-6255-5DED-AC76-C3162320E6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3017316"/>
              </p:ext>
            </p:extLst>
          </p:nvPr>
        </p:nvGraphicFramePr>
        <p:xfrm>
          <a:off x="838200" y="2376488"/>
          <a:ext cx="10515600" cy="347472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115080786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79816588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497093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/>
                        <a:t>Fixed Alpha</a:t>
                      </a:r>
                      <a:endParaRPr lang="en-US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/>
                        <a:t>Variable Alpha</a:t>
                      </a:r>
                      <a:endParaRPr lang="en-US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475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200" b="1" dirty="0"/>
                        <a:t>Alpha Value</a:t>
                      </a:r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/>
                        <a:t>Single, constant value (e.g., 2000).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/>
                        <a:t>Adjusts dynamically based on point density.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387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200" b="1"/>
                        <a:t>Boundary</a:t>
                      </a:r>
                      <a:endParaRPr lang="en-US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/>
                        <a:t>Uniform precision/looseness.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/>
                        <a:t>Adapts to clusters and sparse regions.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058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200" b="1" dirty="0"/>
                        <a:t>Use Case</a:t>
                      </a:r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/>
                        <a:t>Suitable for uniformly distributed points.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/>
                        <a:t>Ideal for heterogeneous, uneven distributions.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562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200" b="1" dirty="0"/>
                        <a:t>Flexibility</a:t>
                      </a:r>
                      <a:endParaRPr lang="en-US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/>
                        <a:t>Limited to one alpha value.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/>
                        <a:t>Flexible; accounts for local density variations.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082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7300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 generated image&#10;&#10;Description automatically generated">
            <a:extLst>
              <a:ext uri="{FF2B5EF4-FFF2-40B4-BE49-F238E27FC236}">
                <a16:creationId xmlns:a16="http://schemas.microsoft.com/office/drawing/2014/main" id="{9B830990-815E-E3F4-6AB0-9CEC89AB4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4" t="3916" r="12422"/>
          <a:stretch/>
        </p:blipFill>
        <p:spPr>
          <a:xfrm>
            <a:off x="2882899" y="842168"/>
            <a:ext cx="6426201" cy="5173663"/>
          </a:xfrm>
        </p:spPr>
      </p:pic>
    </p:spTree>
    <p:extLst>
      <p:ext uri="{BB962C8B-B14F-4D97-AF65-F5344CB8AC3E}">
        <p14:creationId xmlns:p14="http://schemas.microsoft.com/office/powerpoint/2010/main" val="3624854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1E049314-573D-C8B4-3402-A41DCFD07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20" y="643466"/>
            <a:ext cx="834616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03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A8376E-2DD9-994E-574D-B09061C0C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7083F-C51A-51DA-523A-6FCB44CDD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Background with NIROPS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B879CB-7558-AFC1-7668-7BCB94596EC3}"/>
              </a:ext>
            </a:extLst>
          </p:cNvPr>
          <p:cNvSpPr txBox="1"/>
          <p:nvPr/>
        </p:nvSpPr>
        <p:spPr>
          <a:xfrm>
            <a:off x="8571507" y="387224"/>
            <a:ext cx="3382781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rgbClr val="FFFFFF"/>
                </a:solidFill>
              </a:rPr>
              <a:t>https://ftp.wildfire.gov/public/incident_specific_data/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06C23AC-A862-D42D-3125-A06C49240BCB}"/>
              </a:ext>
            </a:extLst>
          </p:cNvPr>
          <p:cNvGrpSpPr/>
          <p:nvPr/>
        </p:nvGrpSpPr>
        <p:grpSpPr>
          <a:xfrm>
            <a:off x="715748" y="2784569"/>
            <a:ext cx="5131088" cy="2791351"/>
            <a:chOff x="218838" y="652327"/>
            <a:chExt cx="3485844" cy="1896326"/>
          </a:xfrm>
        </p:grpSpPr>
        <p:pic>
          <p:nvPicPr>
            <p:cNvPr id="6" name="Picture 5" descr="A map of the mountains&#10;&#10;Description automatically generated">
              <a:extLst>
                <a:ext uri="{FF2B5EF4-FFF2-40B4-BE49-F238E27FC236}">
                  <a16:creationId xmlns:a16="http://schemas.microsoft.com/office/drawing/2014/main" id="{71375248-FDA7-E0CE-28D5-6D3A2783C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8" t="4736" r="75280" b="78165"/>
            <a:stretch/>
          </p:blipFill>
          <p:spPr bwMode="auto">
            <a:xfrm>
              <a:off x="218838" y="652327"/>
              <a:ext cx="3485844" cy="189632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6C74C1E-6740-095D-1832-82EECBDEF1CC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77" y="2051928"/>
              <a:ext cx="950083" cy="0"/>
            </a:xfrm>
            <a:prstGeom prst="line">
              <a:avLst/>
            </a:prstGeom>
            <a:ln w="762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B613C0F-9A17-5279-ACF4-77C39D30FECA}"/>
              </a:ext>
            </a:extLst>
          </p:cNvPr>
          <p:cNvGrpSpPr/>
          <p:nvPr/>
        </p:nvGrpSpPr>
        <p:grpSpPr>
          <a:xfrm>
            <a:off x="6345165" y="2556310"/>
            <a:ext cx="5131087" cy="3320840"/>
            <a:chOff x="3599235" y="2548653"/>
            <a:chExt cx="5284470" cy="3420110"/>
          </a:xfrm>
        </p:grpSpPr>
        <p:pic>
          <p:nvPicPr>
            <p:cNvPr id="4" name="Picture 3" descr="A map of the mountains&#10;&#10;Description automatically generated">
              <a:extLst>
                <a:ext uri="{FF2B5EF4-FFF2-40B4-BE49-F238E27FC236}">
                  <a16:creationId xmlns:a16="http://schemas.microsoft.com/office/drawing/2014/main" id="{1CE224D0-5736-8647-3B3E-526D6FE28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9235" y="2548653"/>
              <a:ext cx="5284470" cy="342011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22CB1AC-06C6-96C3-75CF-13741D022C57}"/>
                </a:ext>
              </a:extLst>
            </p:cNvPr>
            <p:cNvCxnSpPr>
              <a:cxnSpLocks/>
            </p:cNvCxnSpPr>
            <p:nvPr/>
          </p:nvCxnSpPr>
          <p:spPr>
            <a:xfrm>
              <a:off x="4076700" y="3147303"/>
              <a:ext cx="361950" cy="0"/>
            </a:xfrm>
            <a:prstGeom prst="line">
              <a:avLst/>
            </a:prstGeom>
            <a:ln w="762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6885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66B8F-7EEC-13C7-9A83-0999A64F7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4702154F-AFD9-E02C-5778-2F54EB90B5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274838"/>
            <a:ext cx="1024092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Operational Benefits - Increase throughput, minimize delivery delays, and reduce reliance on costly trained analysts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integrate with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FireCON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other applications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Fatigue drives the need for automation, enabling a standardized process</a:t>
            </a:r>
          </a:p>
        </p:txBody>
      </p:sp>
    </p:spTree>
    <p:extLst>
      <p:ext uri="{BB962C8B-B14F-4D97-AF65-F5344CB8AC3E}">
        <p14:creationId xmlns:p14="http://schemas.microsoft.com/office/powerpoint/2010/main" val="1613922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076E5-DDBB-30BA-66EA-86F93F207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Dataset Release</a:t>
            </a:r>
          </a:p>
        </p:txBody>
      </p:sp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705D271D-FF4F-2CF3-2D6D-1DD034402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23" y="2219235"/>
            <a:ext cx="3670866" cy="3514855"/>
          </a:xfrm>
          <a:prstGeom prst="rect">
            <a:avLst/>
          </a:prstGeom>
        </p:spPr>
      </p:pic>
      <p:pic>
        <p:nvPicPr>
          <p:cNvPr id="11" name="Picture 10" descr="A map of the country&#10;&#10;Description automatically generated">
            <a:extLst>
              <a:ext uri="{FF2B5EF4-FFF2-40B4-BE49-F238E27FC236}">
                <a16:creationId xmlns:a16="http://schemas.microsoft.com/office/drawing/2014/main" id="{7C84ACDD-0EE5-0C74-CDAA-ABE132F45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03" b="16005"/>
          <a:stretch/>
        </p:blipFill>
        <p:spPr>
          <a:xfrm>
            <a:off x="8226662" y="3051702"/>
            <a:ext cx="3797536" cy="1849919"/>
          </a:xfrm>
          <a:prstGeom prst="rect">
            <a:avLst/>
          </a:prstGeom>
        </p:spPr>
      </p:pic>
      <p:pic>
        <p:nvPicPr>
          <p:cNvPr id="7" name="Picture 6" descr="A black and white map of a map&#10;&#10;Description automatically generated">
            <a:extLst>
              <a:ext uri="{FF2B5EF4-FFF2-40B4-BE49-F238E27FC236}">
                <a16:creationId xmlns:a16="http://schemas.microsoft.com/office/drawing/2014/main" id="{0EB205FA-DAC8-B244-FCA6-CA987EEC50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07" y="2457646"/>
            <a:ext cx="3797536" cy="3038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2168FA-4913-66C7-90F9-C49A821A5F10}"/>
              </a:ext>
            </a:extLst>
          </p:cNvPr>
          <p:cNvSpPr txBox="1"/>
          <p:nvPr/>
        </p:nvSpPr>
        <p:spPr>
          <a:xfrm>
            <a:off x="818549" y="6029669"/>
            <a:ext cx="2616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&gt; 400 Incidents </a:t>
            </a:r>
          </a:p>
        </p:txBody>
      </p:sp>
    </p:spTree>
    <p:extLst>
      <p:ext uri="{BB962C8B-B14F-4D97-AF65-F5344CB8AC3E}">
        <p14:creationId xmlns:p14="http://schemas.microsoft.com/office/powerpoint/2010/main" val="195009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C5677D-E6AC-EF7A-B498-B542C0978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9AC8E4-25BA-5820-71A8-8A19C98B3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Background with NIROPS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19473-5D83-887A-A638-EB761BC77A9D}"/>
              </a:ext>
            </a:extLst>
          </p:cNvPr>
          <p:cNvSpPr txBox="1"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>
                <a:solidFill>
                  <a:srgbClr val="FFFFFF"/>
                </a:solidFill>
              </a:rPr>
              <a:t>https://ftp.wildfire.gov/public/incident_specific_data/</a:t>
            </a:r>
          </a:p>
        </p:txBody>
      </p:sp>
      <p:pic>
        <p:nvPicPr>
          <p:cNvPr id="11" name="Picture 10" descr="A map of the mountains&#10;&#10;Description automatically generated">
            <a:extLst>
              <a:ext uri="{FF2B5EF4-FFF2-40B4-BE49-F238E27FC236}">
                <a16:creationId xmlns:a16="http://schemas.microsoft.com/office/drawing/2014/main" id="{3A994022-CF70-1330-4606-211034F6E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6" t="75937" r="68998" b="4846"/>
          <a:stretch/>
        </p:blipFill>
        <p:spPr bwMode="auto">
          <a:xfrm>
            <a:off x="508570" y="3036471"/>
            <a:ext cx="5131087" cy="2361504"/>
          </a:xfrm>
          <a:prstGeom prst="rect">
            <a:avLst/>
          </a:prstGeom>
          <a:noFill/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715B02A-8D6E-AB14-A600-0957134A8121}"/>
              </a:ext>
            </a:extLst>
          </p:cNvPr>
          <p:cNvGrpSpPr/>
          <p:nvPr/>
        </p:nvGrpSpPr>
        <p:grpSpPr>
          <a:xfrm>
            <a:off x="6552344" y="2556803"/>
            <a:ext cx="5131088" cy="3320841"/>
            <a:chOff x="3599235" y="2548653"/>
            <a:chExt cx="5284470" cy="3420110"/>
          </a:xfrm>
        </p:grpSpPr>
        <p:pic>
          <p:nvPicPr>
            <p:cNvPr id="4" name="Picture 3" descr="A map of the mountains&#10;&#10;Description automatically generated">
              <a:extLst>
                <a:ext uri="{FF2B5EF4-FFF2-40B4-BE49-F238E27FC236}">
                  <a16:creationId xmlns:a16="http://schemas.microsoft.com/office/drawing/2014/main" id="{3D40025A-9E35-3DFE-78CF-A952E8838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9235" y="2548653"/>
              <a:ext cx="5284470" cy="342011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6A1FD-7039-ED76-4F42-0E214BFCB14D}"/>
                </a:ext>
              </a:extLst>
            </p:cNvPr>
            <p:cNvCxnSpPr>
              <a:cxnSpLocks/>
            </p:cNvCxnSpPr>
            <p:nvPr/>
          </p:nvCxnSpPr>
          <p:spPr>
            <a:xfrm>
              <a:off x="4076700" y="3147303"/>
              <a:ext cx="361950" cy="0"/>
            </a:xfrm>
            <a:prstGeom prst="line">
              <a:avLst/>
            </a:prstGeom>
            <a:ln w="762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4096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E37-4CCB-2FF8-AA49-BA277C36E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with blue lines&#10;&#10;AI-generated content may be incorrect.">
            <a:extLst>
              <a:ext uri="{FF2B5EF4-FFF2-40B4-BE49-F238E27FC236}">
                <a16:creationId xmlns:a16="http://schemas.microsoft.com/office/drawing/2014/main" id="{C66BFD1E-C64C-8EE6-5495-BD0011B71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798" y="1825625"/>
            <a:ext cx="6568404" cy="4351338"/>
          </a:xfrm>
        </p:spPr>
      </p:pic>
    </p:spTree>
    <p:extLst>
      <p:ext uri="{BB962C8B-B14F-4D97-AF65-F5344CB8AC3E}">
        <p14:creationId xmlns:p14="http://schemas.microsoft.com/office/powerpoint/2010/main" val="2451399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02CCE-DF29-1A8A-8F3F-FD214381D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AEE80-ED7A-8A84-C40F-5444EF174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77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16623-625F-F43D-3EB0-CDB7E5B0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FFB4B-57A9-74D5-09A9-93D001786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0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B6D65-45F4-6965-5344-3C0A006C8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82EB2-722E-7EFE-C6F6-4B82E3F27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93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2384</TotalTime>
  <Words>551</Words>
  <Application>Microsoft Office PowerPoint</Application>
  <PresentationFormat>Widescreen</PresentationFormat>
  <Paragraphs>75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Aptos</vt:lpstr>
      <vt:lpstr>Aptos Display</vt:lpstr>
      <vt:lpstr>Arial</vt:lpstr>
      <vt:lpstr>Office Theme</vt:lpstr>
      <vt:lpstr>NIROPS Perimeter Data Cleaning Initiative</vt:lpstr>
      <vt:lpstr>Database of NIROPS perimeters</vt:lpstr>
      <vt:lpstr>Background with NIROPS</vt:lpstr>
      <vt:lpstr>Dataset Release</vt:lpstr>
      <vt:lpstr>Background with NIROPS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Automated Fire Perimeter Generation from Infrared Imagery</vt:lpstr>
      <vt:lpstr>Infrared Interpreters</vt:lpstr>
      <vt:lpstr>Primary Motivation and potential challenges</vt:lpstr>
      <vt:lpstr>Objective:  This project processes imagery through a deep learning model to generate predictions, which are then transformed using an adaptive alpha shape technique to create vector shapefiles required for management applications.</vt:lpstr>
      <vt:lpstr>Infrared Interpreters</vt:lpstr>
      <vt:lpstr>PowerPoint Presentation</vt:lpstr>
      <vt:lpstr>PowerPoint Presentation</vt:lpstr>
      <vt:lpstr>PowerPoint Presentation</vt:lpstr>
      <vt:lpstr>PowerPoint Presentation</vt:lpstr>
      <vt:lpstr>Density-Adaptive Alpha Shapes</vt:lpstr>
      <vt:lpstr>PowerPoint Presentation</vt:lpstr>
      <vt:lpstr>Variable Alpha – Generalizes well in scattered heat regions</vt:lpstr>
      <vt:lpstr>Variable Alpha – Generalizes well in scattered heat regions</vt:lpstr>
      <vt:lpstr>Variable Alpha - While also retaining precisions</vt:lpstr>
      <vt:lpstr>Generalizing &amp; Retaining Precision</vt:lpstr>
      <vt:lpstr>Comparison: Fixed Alpha vs. Variable Alpha </vt:lpstr>
      <vt:lpstr>PowerPoint Presentation</vt:lpstr>
      <vt:lpstr>PowerPoint Presentation</vt:lpstr>
      <vt:lpstr>Final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Magstadt,Shayne</dc:creator>
  <cp:lastModifiedBy>Magstadt,Shayne</cp:lastModifiedBy>
  <cp:revision>14</cp:revision>
  <dcterms:created xsi:type="dcterms:W3CDTF">2024-12-03T23:30:06Z</dcterms:created>
  <dcterms:modified xsi:type="dcterms:W3CDTF">2025-03-20T18:42:43Z</dcterms:modified>
</cp:coreProperties>
</file>